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02" r:id="rId3"/>
    <p:sldId id="312" r:id="rId4"/>
    <p:sldId id="353" r:id="rId5"/>
    <p:sldId id="271" r:id="rId6"/>
    <p:sldId id="331" r:id="rId7"/>
    <p:sldId id="334" r:id="rId8"/>
    <p:sldId id="335" r:id="rId9"/>
    <p:sldId id="336" r:id="rId10"/>
    <p:sldId id="339" r:id="rId11"/>
    <p:sldId id="340" r:id="rId12"/>
    <p:sldId id="329" r:id="rId13"/>
    <p:sldId id="355" r:id="rId14"/>
    <p:sldId id="354" r:id="rId15"/>
    <p:sldId id="332" r:id="rId16"/>
    <p:sldId id="330" r:id="rId17"/>
    <p:sldId id="357" r:id="rId18"/>
    <p:sldId id="358" r:id="rId19"/>
    <p:sldId id="356" r:id="rId20"/>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A53519E3-02BA-4214-8BB2-9063E9E47EDD}" type="datetimeFigureOut">
              <a:rPr lang="en-US" smtClean="0"/>
              <a:pPr/>
              <a:t>6/18/2015</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B5E40B0E-A596-480D-AB3E-7C7324DC7300}" type="slidenum">
              <a:rPr lang="en-US" smtClean="0"/>
              <a:pPr/>
              <a:t>‹#›</a:t>
            </a:fld>
            <a:endParaRPr lang="en-US"/>
          </a:p>
        </p:txBody>
      </p:sp>
    </p:spTree>
    <p:extLst>
      <p:ext uri="{BB962C8B-B14F-4D97-AF65-F5344CB8AC3E}">
        <p14:creationId xmlns:p14="http://schemas.microsoft.com/office/powerpoint/2010/main" val="3447229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592DC901-74B6-4527-84B5-E7B198AC5484}" type="datetimeFigureOut">
              <a:rPr lang="en-US"/>
              <a:pPr>
                <a:defRPr/>
              </a:pPr>
              <a:t>6/18/2015</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8A634959-98C7-4708-AE18-C6CC2A37DE6A}" type="slidenum">
              <a:rPr lang="en-US"/>
              <a:pPr>
                <a:defRPr/>
              </a:pPr>
              <a:t>‹#›</a:t>
            </a:fld>
            <a:endParaRPr lang="en-US"/>
          </a:p>
        </p:txBody>
      </p:sp>
    </p:spTree>
    <p:extLst>
      <p:ext uri="{BB962C8B-B14F-4D97-AF65-F5344CB8AC3E}">
        <p14:creationId xmlns:p14="http://schemas.microsoft.com/office/powerpoint/2010/main" val="29777620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B86DEA7-DE9F-4273-83F6-BF2ED56158BA}" type="slidenum">
              <a:rPr lang="en-US" smtClean="0"/>
              <a:pPr>
                <a:defRPr/>
              </a:pPr>
              <a:t>1</a:t>
            </a:fld>
            <a:endParaRPr lang="en-US"/>
          </a:p>
        </p:txBody>
      </p:sp>
    </p:spTree>
    <p:extLst>
      <p:ext uri="{BB962C8B-B14F-4D97-AF65-F5344CB8AC3E}">
        <p14:creationId xmlns:p14="http://schemas.microsoft.com/office/powerpoint/2010/main" val="2312882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Introduce myself, our family, where we live, our education, my jobs, etc.  Then, tell about my experience growing up playing card games at home.  Talk about my experience with teaching my kids how to play basketball.  Talk about my experience teaching my Mac students about game playing.  </a:t>
            </a:r>
          </a:p>
        </p:txBody>
      </p:sp>
      <p:sp>
        <p:nvSpPr>
          <p:cNvPr id="4" name="Slide Number Placeholder 3"/>
          <p:cNvSpPr>
            <a:spLocks noGrp="1"/>
          </p:cNvSpPr>
          <p:nvPr>
            <p:ph type="sldNum" sz="quarter" idx="5"/>
          </p:nvPr>
        </p:nvSpPr>
        <p:spPr/>
        <p:txBody>
          <a:bodyPr/>
          <a:lstStyle/>
          <a:p>
            <a:pPr>
              <a:defRPr/>
            </a:pPr>
            <a:fld id="{D6A49E3E-72F0-453E-920D-150E047B2221}" type="slidenum">
              <a:rPr lang="en-US" smtClean="0"/>
              <a:pPr>
                <a:defRPr/>
              </a:pPr>
              <a:t>2</a:t>
            </a:fld>
            <a:endParaRPr lang="en-US"/>
          </a:p>
        </p:txBody>
      </p:sp>
    </p:spTree>
    <p:extLst>
      <p:ext uri="{BB962C8B-B14F-4D97-AF65-F5344CB8AC3E}">
        <p14:creationId xmlns:p14="http://schemas.microsoft.com/office/powerpoint/2010/main" val="87703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2B0AF16-5B71-4A7E-ADD6-EFC4F012BB2D}" type="slidenum">
              <a:rPr lang="en-US" smtClean="0"/>
              <a:pPr>
                <a:defRPr/>
              </a:pPr>
              <a:t>5</a:t>
            </a:fld>
            <a:endParaRPr lang="en-US"/>
          </a:p>
        </p:txBody>
      </p:sp>
    </p:spTree>
    <p:extLst>
      <p:ext uri="{BB962C8B-B14F-4D97-AF65-F5344CB8AC3E}">
        <p14:creationId xmlns:p14="http://schemas.microsoft.com/office/powerpoint/2010/main" val="243175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EDD3DA-4BAE-457C-94F9-BD64917444EA}"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1C08C4-802F-46BC-A80C-D64852373C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B6E48F-B6B2-46CB-9249-5D975E81D268}"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568FF1-528B-452F-A8B9-6A967786D4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E8A993-FEC8-4D4A-A3D4-B1CF05285D9C}"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A36B3B-A885-4CDC-B189-ED099FA944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86E884-614E-44AC-A593-2DC99F831B4C}"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F9FCD-8793-47A2-8F16-F83AEDAEF5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ABCD85-12FE-4040-BA09-50371A1C6748}"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363A89-2FF0-49B1-8B9D-136FA41CF6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EF78A0-3AD6-4A5B-AC4D-A484D1BF0BD9}"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FF7966-90A8-45AE-87F7-A5F8CE0704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5C2E99-A0BE-4242-854B-8DB39734C964}" type="datetimeFigureOut">
              <a:rPr lang="en-US"/>
              <a:pPr>
                <a:defRPr/>
              </a:pPr>
              <a:t>6/18/2015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45748EC-B161-40DD-97E5-A45D9E421D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93AFED-67BB-4BE0-A972-5D6636A0E145}" type="datetimeFigureOut">
              <a:rPr lang="en-US"/>
              <a:pPr>
                <a:defRPr/>
              </a:pPr>
              <a:t>6/18/2015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56DD04-A11F-4715-AC12-BDF04E631A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84D9D0-2485-49AA-97AE-6F36706D4A59}" type="datetimeFigureOut">
              <a:rPr lang="en-US"/>
              <a:pPr>
                <a:defRPr/>
              </a:pPr>
              <a:t>6/18/2015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96F521-C8CE-4666-8440-98AFD75916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E9232F-0A0F-4478-A5FD-C43402753D4B}"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F468A5-8ABB-4F5C-A9C1-2B3EB37D7F6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835662-722B-411D-A07E-70DEB5C1A951}"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446E15-52F5-4E48-8708-954B2E2AA1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79CAD1-40F0-480B-B9D0-10A56F52B9E1}" type="datetimeFigureOut">
              <a:rPr lang="en-US"/>
              <a:pPr>
                <a:defRPr/>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99A2CF9-D351-4F96-8BE8-B4BEF278B3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lassicalhistorian.com/video-samples.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classicalhistoria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609600"/>
            <a:ext cx="8305800" cy="2514600"/>
          </a:xfrm>
        </p:spPr>
        <p:txBody>
          <a:bodyPr/>
          <a:lstStyle/>
          <a:p>
            <a:pPr eaLnBrk="1" hangingPunct="1"/>
            <a:r>
              <a:rPr lang="en-US" sz="4000" u="sng" dirty="0" smtClean="0"/>
              <a:t>How to Teach History in Five Easy Steps</a:t>
            </a:r>
            <a:br>
              <a:rPr lang="en-US" sz="4000" u="sng" dirty="0" smtClean="0"/>
            </a:br>
            <a:endParaRPr lang="en-US" sz="4000" u="sng" dirty="0" smtClean="0"/>
          </a:p>
        </p:txBody>
      </p:sp>
      <p:sp>
        <p:nvSpPr>
          <p:cNvPr id="2051" name="Subtitle 2"/>
          <p:cNvSpPr>
            <a:spLocks noGrp="1"/>
          </p:cNvSpPr>
          <p:nvPr>
            <p:ph type="subTitle" idx="1"/>
          </p:nvPr>
        </p:nvSpPr>
        <p:spPr>
          <a:xfrm>
            <a:off x="990600" y="3276600"/>
            <a:ext cx="7010400" cy="3124200"/>
          </a:xfrm>
        </p:spPr>
        <p:txBody>
          <a:bodyPr/>
          <a:lstStyle/>
          <a:p>
            <a:pPr eaLnBrk="1" hangingPunct="1"/>
            <a:r>
              <a:rPr lang="en-US" sz="4400" dirty="0">
                <a:solidFill>
                  <a:schemeClr val="tx1"/>
                </a:solidFill>
              </a:rPr>
              <a:t>John De Gree</a:t>
            </a:r>
          </a:p>
          <a:p>
            <a:pPr eaLnBrk="1" hangingPunct="1"/>
            <a:r>
              <a:rPr lang="en-US" sz="4400" dirty="0" smtClean="0">
                <a:solidFill>
                  <a:schemeClr val="tx1"/>
                </a:solidFill>
              </a:rPr>
              <a:t>ClassicalHistorian.com</a:t>
            </a:r>
            <a:endParaRPr lang="en-US" sz="4400" dirty="0">
              <a:solidFill>
                <a:schemeClr val="tx1"/>
              </a:solidFill>
            </a:endParaRPr>
          </a:p>
          <a:p>
            <a:pPr eaLnBrk="1" hangingPunct="1"/>
            <a:r>
              <a:rPr lang="en-US" sz="4400" dirty="0" smtClean="0">
                <a:solidFill>
                  <a:schemeClr val="tx1"/>
                </a:solidFill>
              </a:rPr>
              <a:t>Booth 1026</a:t>
            </a:r>
            <a:endParaRPr lang="en-US" sz="4400" dirty="0">
              <a:solidFill>
                <a:schemeClr val="tx1"/>
              </a:solidFill>
            </a:endParaRPr>
          </a:p>
          <a:p>
            <a:pPr marL="742950" indent="-742950" eaLnBrk="1" hangingPunct="1">
              <a:buAutoNum type="arabicPeriod"/>
            </a:pP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09600" y="685800"/>
            <a:ext cx="7772400" cy="1470025"/>
          </a:xfrm>
        </p:spPr>
        <p:txBody>
          <a:bodyPr/>
          <a:lstStyle/>
          <a:p>
            <a:pPr eaLnBrk="1" hangingPunct="1"/>
            <a:r>
              <a:rPr lang="en-US" dirty="0" smtClean="0"/>
              <a:t>2. Open-Ended Questions</a:t>
            </a:r>
            <a:br>
              <a:rPr lang="en-US" dirty="0" smtClean="0"/>
            </a:br>
            <a:r>
              <a:rPr lang="en-US" dirty="0" smtClean="0"/>
              <a:t>Question Types of the Historian</a:t>
            </a:r>
          </a:p>
        </p:txBody>
      </p:sp>
      <p:sp>
        <p:nvSpPr>
          <p:cNvPr id="3" name="Subtitle 2"/>
          <p:cNvSpPr>
            <a:spLocks noGrp="1"/>
          </p:cNvSpPr>
          <p:nvPr>
            <p:ph type="subTitle" idx="1"/>
          </p:nvPr>
        </p:nvSpPr>
        <p:spPr>
          <a:xfrm>
            <a:off x="1371600" y="2133600"/>
            <a:ext cx="6400800" cy="4495800"/>
          </a:xfrm>
        </p:spPr>
        <p:txBody>
          <a:bodyPr rtlCol="0">
            <a:normAutofit/>
          </a:bodyPr>
          <a:lstStyle/>
          <a:p>
            <a:pPr eaLnBrk="1" fontAlgn="auto" hangingPunct="1">
              <a:spcAft>
                <a:spcPts val="0"/>
              </a:spcAft>
              <a:buFont typeface="Arial" pitchFamily="34" charset="0"/>
              <a:buNone/>
              <a:defRPr/>
            </a:pPr>
            <a:r>
              <a:rPr lang="en-US" dirty="0" smtClean="0">
                <a:solidFill>
                  <a:schemeClr val="tx1"/>
                </a:solidFill>
              </a:rPr>
              <a:t>Cause and Effect</a:t>
            </a:r>
          </a:p>
          <a:p>
            <a:pPr eaLnBrk="1" fontAlgn="auto" hangingPunct="1">
              <a:spcAft>
                <a:spcPts val="0"/>
              </a:spcAft>
              <a:buFont typeface="Arial" pitchFamily="34" charset="0"/>
              <a:buNone/>
              <a:defRPr/>
            </a:pPr>
            <a:r>
              <a:rPr lang="en-US" dirty="0" smtClean="0">
                <a:solidFill>
                  <a:schemeClr val="tx1"/>
                </a:solidFill>
              </a:rPr>
              <a:t>Change over Time</a:t>
            </a:r>
          </a:p>
          <a:p>
            <a:pPr eaLnBrk="1" fontAlgn="auto" hangingPunct="1">
              <a:spcAft>
                <a:spcPts val="0"/>
              </a:spcAft>
              <a:buFont typeface="Arial" pitchFamily="34" charset="0"/>
              <a:buNone/>
              <a:defRPr/>
            </a:pPr>
            <a:r>
              <a:rPr lang="en-US" dirty="0" smtClean="0">
                <a:solidFill>
                  <a:schemeClr val="tx1"/>
                </a:solidFill>
              </a:rPr>
              <a:t>Compare and Contrast</a:t>
            </a:r>
          </a:p>
          <a:p>
            <a:pPr eaLnBrk="1" fontAlgn="auto" hangingPunct="1">
              <a:spcAft>
                <a:spcPts val="0"/>
              </a:spcAft>
              <a:buFont typeface="Arial" pitchFamily="34" charset="0"/>
              <a:buNone/>
              <a:defRPr/>
            </a:pPr>
            <a:r>
              <a:rPr lang="en-US" dirty="0" smtClean="0">
                <a:solidFill>
                  <a:schemeClr val="tx1"/>
                </a:solidFill>
              </a:rPr>
              <a:t>Define and Identify</a:t>
            </a:r>
          </a:p>
          <a:p>
            <a:pPr eaLnBrk="1" fontAlgn="auto" hangingPunct="1">
              <a:spcAft>
                <a:spcPts val="0"/>
              </a:spcAft>
              <a:buFont typeface="Arial" pitchFamily="34" charset="0"/>
              <a:buNone/>
              <a:defRPr/>
            </a:pPr>
            <a:r>
              <a:rPr lang="en-US" dirty="0" smtClean="0">
                <a:solidFill>
                  <a:schemeClr val="tx1"/>
                </a:solidFill>
              </a:rPr>
              <a:t>Statement/Reaction</a:t>
            </a:r>
          </a:p>
          <a:p>
            <a:pPr eaLnBrk="1" fontAlgn="auto" hangingPunct="1">
              <a:spcAft>
                <a:spcPts val="0"/>
              </a:spcAft>
              <a:buFont typeface="Arial" pitchFamily="34" charset="0"/>
              <a:buNone/>
              <a:defRPr/>
            </a:pPr>
            <a:r>
              <a:rPr lang="en-US" dirty="0" smtClean="0">
                <a:solidFill>
                  <a:schemeClr val="tx1"/>
                </a:solidFill>
              </a:rPr>
              <a:t>Evaluation</a:t>
            </a:r>
          </a:p>
          <a:p>
            <a:pPr eaLnBrk="1" fontAlgn="auto" hangingPunct="1">
              <a:spcAft>
                <a:spcPts val="0"/>
              </a:spcAft>
              <a:buFont typeface="Arial" pitchFamily="34" charset="0"/>
              <a:buNone/>
              <a:defRPr/>
            </a:pPr>
            <a:r>
              <a:rPr lang="en-US" dirty="0" smtClean="0">
                <a:solidFill>
                  <a:schemeClr val="tx1"/>
                </a:solidFill>
              </a:rPr>
              <a:t>Analyzing Viewpoints</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533400" y="609600"/>
            <a:ext cx="7772400" cy="1143000"/>
          </a:xfrm>
        </p:spPr>
        <p:txBody>
          <a:bodyPr/>
          <a:lstStyle/>
          <a:p>
            <a:pPr eaLnBrk="1" hangingPunct="1"/>
            <a:r>
              <a:rPr lang="en-US" sz="4000" dirty="0" smtClean="0"/>
              <a:t>Questions: Influences of History </a:t>
            </a:r>
            <a:br>
              <a:rPr lang="en-US" sz="4000" dirty="0" smtClean="0"/>
            </a:br>
            <a:r>
              <a:rPr lang="en-US" sz="4000" dirty="0" smtClean="0"/>
              <a:t>(Barzun and </a:t>
            </a:r>
            <a:r>
              <a:rPr lang="en-US" sz="4000" dirty="0" err="1" smtClean="0"/>
              <a:t>Gustavson</a:t>
            </a:r>
            <a:r>
              <a:rPr lang="en-US" sz="4000" dirty="0" smtClean="0"/>
              <a:t>)</a:t>
            </a:r>
          </a:p>
        </p:txBody>
      </p:sp>
      <p:sp>
        <p:nvSpPr>
          <p:cNvPr id="3" name="Subtitle 2"/>
          <p:cNvSpPr>
            <a:spLocks noGrp="1"/>
          </p:cNvSpPr>
          <p:nvPr>
            <p:ph type="subTitle" idx="1"/>
          </p:nvPr>
        </p:nvSpPr>
        <p:spPr>
          <a:xfrm>
            <a:off x="1371600" y="1905000"/>
            <a:ext cx="6400800" cy="4572000"/>
          </a:xfrm>
        </p:spPr>
        <p:txBody>
          <a:bodyPr rtlCol="0">
            <a:normAutofit fontScale="92500" lnSpcReduction="20000"/>
          </a:bodyPr>
          <a:lstStyle/>
          <a:p>
            <a:pPr eaLnBrk="1" fontAlgn="auto" hangingPunct="1">
              <a:spcAft>
                <a:spcPts val="0"/>
              </a:spcAft>
              <a:buFont typeface="Arial" pitchFamily="34" charset="0"/>
              <a:buNone/>
              <a:defRPr/>
            </a:pPr>
            <a:r>
              <a:rPr lang="en-US" dirty="0" smtClean="0">
                <a:solidFill>
                  <a:schemeClr val="tx1"/>
                </a:solidFill>
              </a:rPr>
              <a:t>Technology</a:t>
            </a:r>
          </a:p>
          <a:p>
            <a:pPr eaLnBrk="1" fontAlgn="auto" hangingPunct="1">
              <a:spcAft>
                <a:spcPts val="0"/>
              </a:spcAft>
              <a:buFont typeface="Arial" pitchFamily="34" charset="0"/>
              <a:buNone/>
              <a:defRPr/>
            </a:pPr>
            <a:r>
              <a:rPr lang="en-US" dirty="0" smtClean="0">
                <a:solidFill>
                  <a:schemeClr val="tx1"/>
                </a:solidFill>
              </a:rPr>
              <a:t>Social forces</a:t>
            </a:r>
          </a:p>
          <a:p>
            <a:pPr eaLnBrk="1" fontAlgn="auto" hangingPunct="1">
              <a:spcAft>
                <a:spcPts val="0"/>
              </a:spcAft>
              <a:buFont typeface="Arial" pitchFamily="34" charset="0"/>
              <a:buNone/>
              <a:defRPr/>
            </a:pPr>
            <a:r>
              <a:rPr lang="en-US" dirty="0" smtClean="0">
                <a:solidFill>
                  <a:schemeClr val="tx1"/>
                </a:solidFill>
              </a:rPr>
              <a:t>Institutional factor</a:t>
            </a:r>
          </a:p>
          <a:p>
            <a:pPr eaLnBrk="1" fontAlgn="auto" hangingPunct="1">
              <a:spcAft>
                <a:spcPts val="0"/>
              </a:spcAft>
              <a:buFont typeface="Arial" pitchFamily="34" charset="0"/>
              <a:buNone/>
              <a:defRPr/>
            </a:pPr>
            <a:r>
              <a:rPr lang="en-US" dirty="0" smtClean="0">
                <a:solidFill>
                  <a:schemeClr val="tx1"/>
                </a:solidFill>
              </a:rPr>
              <a:t>Revolution</a:t>
            </a:r>
          </a:p>
          <a:p>
            <a:pPr eaLnBrk="1" fontAlgn="auto" hangingPunct="1">
              <a:spcAft>
                <a:spcPts val="0"/>
              </a:spcAft>
              <a:buFont typeface="Arial" pitchFamily="34" charset="0"/>
              <a:buNone/>
              <a:defRPr/>
            </a:pPr>
            <a:r>
              <a:rPr lang="en-US" dirty="0" smtClean="0">
                <a:solidFill>
                  <a:schemeClr val="tx1"/>
                </a:solidFill>
              </a:rPr>
              <a:t>Individual in history</a:t>
            </a:r>
          </a:p>
          <a:p>
            <a:pPr eaLnBrk="1" fontAlgn="auto" hangingPunct="1">
              <a:spcAft>
                <a:spcPts val="0"/>
              </a:spcAft>
              <a:buFont typeface="Arial" pitchFamily="34" charset="0"/>
              <a:buNone/>
              <a:defRPr/>
            </a:pPr>
            <a:r>
              <a:rPr lang="en-US" dirty="0" smtClean="0">
                <a:solidFill>
                  <a:schemeClr val="tx1"/>
                </a:solidFill>
              </a:rPr>
              <a:t>The role of ideas</a:t>
            </a:r>
          </a:p>
          <a:p>
            <a:pPr eaLnBrk="1" fontAlgn="auto" hangingPunct="1">
              <a:spcAft>
                <a:spcPts val="0"/>
              </a:spcAft>
              <a:buFont typeface="Arial" pitchFamily="34" charset="0"/>
              <a:buNone/>
              <a:defRPr/>
            </a:pPr>
            <a:r>
              <a:rPr lang="en-US" dirty="0" smtClean="0">
                <a:solidFill>
                  <a:schemeClr val="tx1"/>
                </a:solidFill>
              </a:rPr>
              <a:t>Power</a:t>
            </a:r>
          </a:p>
          <a:p>
            <a:pPr eaLnBrk="1" fontAlgn="auto" hangingPunct="1">
              <a:spcAft>
                <a:spcPts val="0"/>
              </a:spcAft>
              <a:buFont typeface="Arial" pitchFamily="34" charset="0"/>
              <a:buNone/>
              <a:defRPr/>
            </a:pPr>
            <a:r>
              <a:rPr lang="en-US" dirty="0" smtClean="0">
                <a:solidFill>
                  <a:schemeClr val="tx1"/>
                </a:solidFill>
              </a:rPr>
              <a:t>International organization </a:t>
            </a:r>
          </a:p>
          <a:p>
            <a:pPr eaLnBrk="1" fontAlgn="auto" hangingPunct="1">
              <a:spcAft>
                <a:spcPts val="0"/>
              </a:spcAft>
              <a:buFont typeface="Arial" pitchFamily="34" charset="0"/>
              <a:buNone/>
              <a:defRPr/>
            </a:pPr>
            <a:r>
              <a:rPr lang="en-US" dirty="0" smtClean="0">
                <a:solidFill>
                  <a:schemeClr val="tx1"/>
                </a:solidFill>
              </a:rPr>
              <a:t>Causation</a:t>
            </a:r>
          </a:p>
          <a:p>
            <a:pPr eaLnBrk="1" fontAlgn="auto" hangingPunct="1">
              <a:spcAft>
                <a:spcPts val="0"/>
              </a:spcAft>
              <a:buFont typeface="Arial" pitchFamily="34" charset="0"/>
              <a:buNone/>
              <a:defRPr/>
            </a:pPr>
            <a:r>
              <a:rPr lang="en-US" dirty="0" smtClean="0">
                <a:solidFill>
                  <a:schemeClr val="tx1"/>
                </a:solidFill>
              </a:rPr>
              <a:t>Loyalty</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762000" y="304800"/>
            <a:ext cx="7772400" cy="838200"/>
          </a:xfrm>
        </p:spPr>
        <p:txBody>
          <a:bodyPr/>
          <a:lstStyle/>
          <a:p>
            <a:pPr eaLnBrk="1" hangingPunct="1"/>
            <a:r>
              <a:rPr lang="en-US" dirty="0" smtClean="0"/>
              <a:t>Open-Ended History Questions</a:t>
            </a:r>
          </a:p>
        </p:txBody>
      </p:sp>
      <p:sp>
        <p:nvSpPr>
          <p:cNvPr id="3" name="Subtitle 2"/>
          <p:cNvSpPr>
            <a:spLocks noGrp="1"/>
          </p:cNvSpPr>
          <p:nvPr>
            <p:ph type="subTitle" idx="1"/>
          </p:nvPr>
        </p:nvSpPr>
        <p:spPr>
          <a:xfrm>
            <a:off x="304800" y="1143000"/>
            <a:ext cx="8610600" cy="5715000"/>
          </a:xfrm>
        </p:spPr>
        <p:txBody>
          <a:bodyPr/>
          <a:lstStyle/>
          <a:p>
            <a:pPr marL="457200" indent="-457200" eaLnBrk="1" hangingPunct="1">
              <a:buFont typeface="+mj-lt"/>
              <a:buAutoNum type="arabicPeriod"/>
            </a:pPr>
            <a:r>
              <a:rPr lang="en-US" sz="2400" dirty="0" smtClean="0">
                <a:solidFill>
                  <a:schemeClr val="tx1"/>
                </a:solidFill>
              </a:rPr>
              <a:t>What was the greatest reason for the End of the Roman Empire?</a:t>
            </a:r>
          </a:p>
          <a:p>
            <a:pPr marL="457200" indent="-457200" eaLnBrk="1" hangingPunct="1">
              <a:buFont typeface="+mj-lt"/>
              <a:buAutoNum type="arabicPeriod"/>
            </a:pPr>
            <a:r>
              <a:rPr lang="en-US" sz="2400" dirty="0" smtClean="0">
                <a:solidFill>
                  <a:schemeClr val="tx1"/>
                </a:solidFill>
              </a:rPr>
              <a:t>Why did Rome change from persecuting Christians to adopting Christianity?</a:t>
            </a:r>
          </a:p>
          <a:p>
            <a:pPr marL="457200" indent="-457200" eaLnBrk="1" hangingPunct="1">
              <a:buFont typeface="+mj-lt"/>
              <a:buAutoNum type="arabicPeriod"/>
            </a:pPr>
            <a:r>
              <a:rPr lang="en-US" sz="2400" dirty="0" smtClean="0">
                <a:solidFill>
                  <a:schemeClr val="tx1"/>
                </a:solidFill>
              </a:rPr>
              <a:t>Was Napoleon a hero or a villain?</a:t>
            </a:r>
          </a:p>
          <a:p>
            <a:pPr marL="457200" indent="-457200" eaLnBrk="1" hangingPunct="1">
              <a:buFont typeface="+mj-lt"/>
              <a:buAutoNum type="arabicPeriod"/>
            </a:pPr>
            <a:r>
              <a:rPr lang="en-US" sz="2400" dirty="0" smtClean="0">
                <a:solidFill>
                  <a:schemeClr val="tx1"/>
                </a:solidFill>
              </a:rPr>
              <a:t>Was Charlemagne more pagan or Christian?</a:t>
            </a:r>
          </a:p>
          <a:p>
            <a:pPr marL="457200" indent="-457200" eaLnBrk="1" hangingPunct="1">
              <a:buFont typeface="+mj-lt"/>
              <a:buAutoNum type="arabicPeriod"/>
            </a:pPr>
            <a:r>
              <a:rPr lang="en-US" sz="2400" dirty="0" smtClean="0">
                <a:solidFill>
                  <a:schemeClr val="tx1"/>
                </a:solidFill>
              </a:rPr>
              <a:t>Who held more power in medieval Europe: The Popes or the Kings?</a:t>
            </a:r>
          </a:p>
          <a:p>
            <a:pPr marL="457200" indent="-457200" eaLnBrk="1" hangingPunct="1">
              <a:buFont typeface="+mj-lt"/>
              <a:buAutoNum type="arabicPeriod"/>
            </a:pPr>
            <a:r>
              <a:rPr lang="en-US" sz="2400" dirty="0" smtClean="0">
                <a:solidFill>
                  <a:schemeClr val="tx1"/>
                </a:solidFill>
              </a:rPr>
              <a:t>What was the primary reason for the Reformation?</a:t>
            </a:r>
          </a:p>
          <a:p>
            <a:pPr marL="457200" indent="-457200" eaLnBrk="1" hangingPunct="1">
              <a:buFont typeface="+mj-lt"/>
              <a:buAutoNum type="arabicPeriod"/>
            </a:pPr>
            <a:r>
              <a:rPr lang="en-US" sz="2400" dirty="0" smtClean="0">
                <a:solidFill>
                  <a:schemeClr val="tx1"/>
                </a:solidFill>
              </a:rPr>
              <a:t>Was the U.S. justified in dropping the atomic bomb on Japan?</a:t>
            </a:r>
          </a:p>
          <a:p>
            <a:pPr marL="457200" indent="-457200" eaLnBrk="1" hangingPunct="1">
              <a:buFont typeface="+mj-lt"/>
              <a:buAutoNum type="arabicPeriod"/>
            </a:pPr>
            <a:r>
              <a:rPr lang="en-US" sz="2400" dirty="0" smtClean="0">
                <a:solidFill>
                  <a:schemeClr val="tx1"/>
                </a:solidFill>
              </a:rPr>
              <a:t>Compare and contrast a free market system to a planned economy. Which is better?</a:t>
            </a:r>
          </a:p>
          <a:p>
            <a:pPr marL="457200" indent="-457200" eaLnBrk="1" hangingPunct="1">
              <a:buFont typeface="+mj-lt"/>
              <a:buAutoNum type="arabicPeriod"/>
            </a:pPr>
            <a:r>
              <a:rPr lang="en-US" sz="2400" dirty="0" smtClean="0">
                <a:solidFill>
                  <a:schemeClr val="tx1"/>
                </a:solidFill>
              </a:rPr>
              <a:t>What is the proper role of religion in American education? </a:t>
            </a:r>
          </a:p>
          <a:p>
            <a:pPr marL="457200" indent="-457200" eaLnBrk="1" hangingPunct="1">
              <a:buFont typeface="+mj-lt"/>
              <a:buAutoNum type="arabicPeriod"/>
            </a:pPr>
            <a:r>
              <a:rPr lang="en-US" sz="2400" dirty="0" smtClean="0">
                <a:solidFill>
                  <a:schemeClr val="tx1"/>
                </a:solidFill>
              </a:rPr>
              <a:t>Who has been America’s greatest demagogue?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sz="4800" dirty="0" smtClean="0"/>
              <a:t>3. Research</a:t>
            </a:r>
            <a:endParaRPr lang="en-US" sz="4800" dirty="0"/>
          </a:p>
        </p:txBody>
      </p:sp>
      <p:sp>
        <p:nvSpPr>
          <p:cNvPr id="3" name="Subtitle 2"/>
          <p:cNvSpPr>
            <a:spLocks noGrp="1"/>
          </p:cNvSpPr>
          <p:nvPr>
            <p:ph type="subTitle" idx="1"/>
          </p:nvPr>
        </p:nvSpPr>
        <p:spPr>
          <a:xfrm>
            <a:off x="1371600" y="2057400"/>
            <a:ext cx="6400800" cy="4343400"/>
          </a:xfrm>
        </p:spPr>
        <p:txBody>
          <a:bodyPr/>
          <a:lstStyle/>
          <a:p>
            <a:r>
              <a:rPr lang="en-US" sz="3600" dirty="0" smtClean="0">
                <a:solidFill>
                  <a:schemeClr val="tx1"/>
                </a:solidFill>
              </a:rPr>
              <a:t>Primary Sources</a:t>
            </a:r>
          </a:p>
          <a:p>
            <a:r>
              <a:rPr lang="en-US" sz="3600" dirty="0" smtClean="0">
                <a:solidFill>
                  <a:schemeClr val="tx1"/>
                </a:solidFill>
              </a:rPr>
              <a:t>Secondary Sources </a:t>
            </a:r>
          </a:p>
          <a:p>
            <a:r>
              <a:rPr lang="en-US" sz="3600" dirty="0" smtClean="0">
                <a:solidFill>
                  <a:schemeClr val="tx1"/>
                </a:solidFill>
              </a:rPr>
              <a:t> Various Authors </a:t>
            </a:r>
          </a:p>
          <a:p>
            <a:r>
              <a:rPr lang="en-US" sz="3600" dirty="0" smtClean="0">
                <a:solidFill>
                  <a:schemeClr val="tx1"/>
                </a:solidFill>
              </a:rPr>
              <a:t>We </a:t>
            </a:r>
            <a:r>
              <a:rPr lang="en-US" sz="3600" dirty="0" err="1" smtClean="0">
                <a:solidFill>
                  <a:schemeClr val="tx1"/>
                </a:solidFill>
              </a:rPr>
              <a:t>we</a:t>
            </a:r>
            <a:r>
              <a:rPr lang="en-US" sz="3600" dirty="0" smtClean="0">
                <a:solidFill>
                  <a:schemeClr val="tx1"/>
                </a:solidFill>
              </a:rPr>
              <a:t> don’t use </a:t>
            </a:r>
            <a:r>
              <a:rPr lang="en-US" sz="3600" dirty="0">
                <a:solidFill>
                  <a:schemeClr val="tx1"/>
                </a:solidFill>
              </a:rPr>
              <a:t>F</a:t>
            </a:r>
            <a:r>
              <a:rPr lang="en-US" sz="3600" dirty="0" smtClean="0">
                <a:solidFill>
                  <a:schemeClr val="tx1"/>
                </a:solidFill>
              </a:rPr>
              <a:t>iction </a:t>
            </a:r>
          </a:p>
          <a:p>
            <a:r>
              <a:rPr lang="en-US" sz="3600" dirty="0" smtClean="0">
                <a:solidFill>
                  <a:schemeClr val="tx1"/>
                </a:solidFill>
              </a:rPr>
              <a:t>How to Trust Your Sources? </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r>
              <a:rPr lang="en-US" dirty="0" smtClean="0"/>
              <a:t>4. The Socratic Discussion</a:t>
            </a:r>
            <a:endParaRPr lang="en-US" dirty="0"/>
          </a:p>
        </p:txBody>
      </p:sp>
      <p:sp>
        <p:nvSpPr>
          <p:cNvPr id="3" name="Subtitle 2"/>
          <p:cNvSpPr>
            <a:spLocks noGrp="1"/>
          </p:cNvSpPr>
          <p:nvPr>
            <p:ph type="subTitle" idx="1"/>
          </p:nvPr>
        </p:nvSpPr>
        <p:spPr>
          <a:xfrm>
            <a:off x="457200" y="1752600"/>
            <a:ext cx="8077200" cy="4419600"/>
          </a:xfrm>
        </p:spPr>
        <p:txBody>
          <a:bodyPr/>
          <a:lstStyle/>
          <a:p>
            <a:r>
              <a:rPr lang="en-US" sz="3600" dirty="0" smtClean="0">
                <a:solidFill>
                  <a:schemeClr val="tx1"/>
                </a:solidFill>
              </a:rPr>
              <a:t>Students present their argument and the Teacher/Tutor asks them to defend it with evidence and logic. </a:t>
            </a:r>
          </a:p>
          <a:p>
            <a:r>
              <a:rPr lang="en-US" sz="3600" dirty="0" smtClean="0">
                <a:solidFill>
                  <a:schemeClr val="tx1"/>
                </a:solidFill>
                <a:hlinkClick r:id="rId2"/>
              </a:rPr>
              <a:t>http://www.classicalhistorian.com/video-samples.html</a:t>
            </a:r>
            <a:r>
              <a:rPr lang="en-US" sz="3600" dirty="0" smtClean="0">
                <a:solidFill>
                  <a:schemeClr val="tx1"/>
                </a:solidFill>
              </a:rPr>
              <a:t> </a:t>
            </a:r>
          </a:p>
          <a:p>
            <a:r>
              <a:rPr lang="en-US" sz="3600" dirty="0" smtClean="0">
                <a:solidFill>
                  <a:srgbClr val="FF0000"/>
                </a:solidFill>
              </a:rPr>
              <a:t>Beware: </a:t>
            </a:r>
            <a:r>
              <a:rPr lang="en-US" sz="3600" dirty="0" smtClean="0">
                <a:solidFill>
                  <a:schemeClr val="tx1"/>
                </a:solidFill>
              </a:rPr>
              <a:t>The outcome may be different than what you think!</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685800" y="838200"/>
            <a:ext cx="7772400" cy="1470025"/>
          </a:xfrm>
        </p:spPr>
        <p:txBody>
          <a:bodyPr/>
          <a:lstStyle/>
          <a:p>
            <a:pPr eaLnBrk="1" hangingPunct="1"/>
            <a:r>
              <a:rPr lang="en-US" dirty="0" smtClean="0"/>
              <a:t>5. Analytical Writing Lessons</a:t>
            </a:r>
          </a:p>
        </p:txBody>
      </p:sp>
      <p:sp>
        <p:nvSpPr>
          <p:cNvPr id="35843" name="Subtitle 2"/>
          <p:cNvSpPr>
            <a:spLocks noGrp="1"/>
          </p:cNvSpPr>
          <p:nvPr>
            <p:ph type="subTitle" idx="1"/>
          </p:nvPr>
        </p:nvSpPr>
        <p:spPr>
          <a:xfrm>
            <a:off x="914400" y="2133600"/>
            <a:ext cx="7315200" cy="3886200"/>
          </a:xfrm>
        </p:spPr>
        <p:txBody>
          <a:bodyPr/>
          <a:lstStyle/>
          <a:p>
            <a:pPr eaLnBrk="1" hangingPunct="1"/>
            <a:r>
              <a:rPr lang="en-US" sz="3600" dirty="0" smtClean="0">
                <a:solidFill>
                  <a:schemeClr val="tx1"/>
                </a:solidFill>
              </a:rPr>
              <a:t>Thesis, Outline, Rough Draft, Revising</a:t>
            </a:r>
          </a:p>
          <a:p>
            <a:pPr eaLnBrk="1" hangingPunct="1"/>
            <a:endParaRPr lang="en-US" sz="3600" dirty="0" smtClean="0">
              <a:solidFill>
                <a:schemeClr val="tx1"/>
              </a:solidFill>
            </a:endParaRPr>
          </a:p>
          <a:p>
            <a:pPr eaLnBrk="1" hangingPunct="1"/>
            <a:r>
              <a:rPr lang="en-US" sz="3600" dirty="0" smtClean="0">
                <a:solidFill>
                  <a:schemeClr val="tx1"/>
                </a:solidFill>
              </a:rPr>
              <a:t>Turn the Socratic Discussion into an Analytical Essay </a:t>
            </a:r>
          </a:p>
          <a:p>
            <a:pPr eaLnBrk="1" hangingPunct="1"/>
            <a:r>
              <a:rPr lang="en-US" sz="3600" dirty="0" smtClean="0">
                <a:solidFill>
                  <a:srgbClr val="FF0000"/>
                </a:solidFill>
              </a:rPr>
              <a:t>Why? Good Talkers Don’t Always Do the 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0" y="685800"/>
            <a:ext cx="9144000" cy="1470025"/>
          </a:xfrm>
        </p:spPr>
        <p:txBody>
          <a:bodyPr/>
          <a:lstStyle/>
          <a:p>
            <a:pPr eaLnBrk="1" hangingPunct="1"/>
            <a:r>
              <a:rPr lang="en-US" dirty="0" smtClean="0"/>
              <a:t>Teacher’s Role: </a:t>
            </a:r>
            <a:r>
              <a:rPr lang="en-US" i="1" dirty="0" smtClean="0"/>
              <a:t>Experts</a:t>
            </a:r>
            <a:r>
              <a:rPr lang="en-US" dirty="0" smtClean="0"/>
              <a:t> Need Not Apply</a:t>
            </a:r>
          </a:p>
        </p:txBody>
      </p:sp>
      <p:sp>
        <p:nvSpPr>
          <p:cNvPr id="3" name="Subtitle 2"/>
          <p:cNvSpPr>
            <a:spLocks noGrp="1"/>
          </p:cNvSpPr>
          <p:nvPr>
            <p:ph type="subTitle" idx="1"/>
          </p:nvPr>
        </p:nvSpPr>
        <p:spPr>
          <a:xfrm>
            <a:off x="1371600" y="2133600"/>
            <a:ext cx="6400800" cy="4038600"/>
          </a:xfrm>
        </p:spPr>
        <p:txBody>
          <a:bodyPr rtlCol="0">
            <a:normAutofit lnSpcReduction="10000"/>
          </a:bodyPr>
          <a:lstStyle/>
          <a:p>
            <a:pPr eaLnBrk="1" fontAlgn="auto" hangingPunct="1">
              <a:spcAft>
                <a:spcPts val="0"/>
              </a:spcAft>
              <a:buFont typeface="Arial" pitchFamily="34" charset="0"/>
              <a:buNone/>
              <a:defRPr/>
            </a:pPr>
            <a:r>
              <a:rPr lang="en-US" dirty="0" smtClean="0">
                <a:solidFill>
                  <a:schemeClr val="tx1"/>
                </a:solidFill>
              </a:rPr>
              <a:t>Be Patient</a:t>
            </a:r>
          </a:p>
          <a:p>
            <a:pPr eaLnBrk="1" fontAlgn="auto" hangingPunct="1">
              <a:spcAft>
                <a:spcPts val="0"/>
              </a:spcAft>
              <a:buFont typeface="Arial" pitchFamily="34" charset="0"/>
              <a:buNone/>
              <a:defRPr/>
            </a:pPr>
            <a:r>
              <a:rPr lang="en-US" dirty="0" smtClean="0">
                <a:solidFill>
                  <a:schemeClr val="tx1"/>
                </a:solidFill>
              </a:rPr>
              <a:t>Kind</a:t>
            </a:r>
          </a:p>
          <a:p>
            <a:pPr eaLnBrk="1" fontAlgn="auto" hangingPunct="1">
              <a:spcAft>
                <a:spcPts val="0"/>
              </a:spcAft>
              <a:buFont typeface="Arial" pitchFamily="34" charset="0"/>
              <a:buNone/>
              <a:defRPr/>
            </a:pPr>
            <a:r>
              <a:rPr lang="en-US" dirty="0" smtClean="0">
                <a:solidFill>
                  <a:schemeClr val="tx1"/>
                </a:solidFill>
              </a:rPr>
              <a:t>Compassionate</a:t>
            </a:r>
          </a:p>
          <a:p>
            <a:pPr eaLnBrk="1" fontAlgn="auto" hangingPunct="1">
              <a:spcAft>
                <a:spcPts val="0"/>
              </a:spcAft>
              <a:buFont typeface="Arial" pitchFamily="34" charset="0"/>
              <a:buNone/>
              <a:defRPr/>
            </a:pPr>
            <a:r>
              <a:rPr lang="en-US" dirty="0" smtClean="0">
                <a:solidFill>
                  <a:schemeClr val="tx1"/>
                </a:solidFill>
              </a:rPr>
              <a:t>Questioning</a:t>
            </a:r>
          </a:p>
          <a:p>
            <a:pPr eaLnBrk="1" fontAlgn="auto" hangingPunct="1">
              <a:spcAft>
                <a:spcPts val="0"/>
              </a:spcAft>
              <a:buFont typeface="Arial" pitchFamily="34" charset="0"/>
              <a:buNone/>
              <a:defRPr/>
            </a:pPr>
            <a:r>
              <a:rPr lang="en-US" dirty="0" smtClean="0">
                <a:solidFill>
                  <a:schemeClr val="tx1"/>
                </a:solidFill>
              </a:rPr>
              <a:t>Know What You Don’t Know</a:t>
            </a:r>
          </a:p>
          <a:p>
            <a:pPr eaLnBrk="1" fontAlgn="auto" hangingPunct="1">
              <a:spcAft>
                <a:spcPts val="0"/>
              </a:spcAft>
              <a:buFont typeface="Arial" pitchFamily="34" charset="0"/>
              <a:buNone/>
              <a:defRPr/>
            </a:pPr>
            <a:r>
              <a:rPr lang="en-US" dirty="0" smtClean="0">
                <a:solidFill>
                  <a:schemeClr val="tx1"/>
                </a:solidFill>
              </a:rPr>
              <a:t>=</a:t>
            </a:r>
          </a:p>
          <a:p>
            <a:pPr eaLnBrk="1" fontAlgn="auto" hangingPunct="1">
              <a:spcAft>
                <a:spcPts val="0"/>
              </a:spcAft>
              <a:buFont typeface="Arial" pitchFamily="34" charset="0"/>
              <a:buNone/>
              <a:defRPr/>
            </a:pPr>
            <a:r>
              <a:rPr lang="en-US" dirty="0" smtClean="0">
                <a:solidFill>
                  <a:srgbClr val="FF0000"/>
                </a:solidFill>
              </a:rPr>
              <a:t>Be The Best Person/Mom or Dad!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What the Classical Historian Recommends…</a:t>
            </a:r>
            <a:endParaRPr lang="en-US" dirty="0"/>
          </a:p>
        </p:txBody>
      </p:sp>
      <p:sp>
        <p:nvSpPr>
          <p:cNvPr id="3" name="Subtitle 2"/>
          <p:cNvSpPr>
            <a:spLocks noGrp="1"/>
          </p:cNvSpPr>
          <p:nvPr>
            <p:ph type="subTitle" idx="1"/>
          </p:nvPr>
        </p:nvSpPr>
        <p:spPr>
          <a:xfrm>
            <a:off x="1371600" y="1981200"/>
            <a:ext cx="6400800" cy="3657600"/>
          </a:xfrm>
        </p:spPr>
        <p:txBody>
          <a:bodyPr/>
          <a:lstStyle/>
          <a:p>
            <a:pPr marL="514350" indent="-514350">
              <a:buAutoNum type="arabicPeriod"/>
            </a:pPr>
            <a:r>
              <a:rPr lang="en-US" dirty="0" smtClean="0">
                <a:solidFill>
                  <a:schemeClr val="tx1"/>
                </a:solidFill>
              </a:rPr>
              <a:t>32 Week Guide for the Parent</a:t>
            </a:r>
          </a:p>
          <a:p>
            <a:pPr marL="514350" indent="-514350">
              <a:buAutoNum type="arabicPeriod"/>
            </a:pPr>
            <a:r>
              <a:rPr lang="en-US" dirty="0" smtClean="0">
                <a:solidFill>
                  <a:schemeClr val="tx1"/>
                </a:solidFill>
              </a:rPr>
              <a:t>Take a Stand! Book</a:t>
            </a:r>
          </a:p>
          <a:p>
            <a:pPr marL="514350" indent="-514350">
              <a:buAutoNum type="arabicPeriod"/>
            </a:pPr>
            <a:r>
              <a:rPr lang="en-US" dirty="0" smtClean="0">
                <a:solidFill>
                  <a:schemeClr val="tx1"/>
                </a:solidFill>
              </a:rPr>
              <a:t>Teaching the Socratic Discussion DVD Curriculum</a:t>
            </a:r>
          </a:p>
          <a:p>
            <a:pPr marL="514350" indent="-514350">
              <a:buAutoNum type="arabicPeriod"/>
            </a:pPr>
            <a:r>
              <a:rPr lang="en-US" dirty="0" smtClean="0">
                <a:solidFill>
                  <a:schemeClr val="tx1"/>
                </a:solidFill>
              </a:rPr>
              <a:t>History Texts and Primary Sources</a:t>
            </a:r>
          </a:p>
          <a:p>
            <a:pPr marL="514350" indent="-514350">
              <a:buAutoNum type="arabicPeriod"/>
            </a:pPr>
            <a:r>
              <a:rPr lang="en-US" dirty="0" smtClean="0">
                <a:solidFill>
                  <a:schemeClr val="tx1"/>
                </a:solidFill>
              </a:rPr>
              <a:t>Writing Lessons</a:t>
            </a:r>
          </a:p>
          <a:p>
            <a:pPr marL="514350" indent="-514350">
              <a:buAutoNum type="arabicPeriod"/>
            </a:pPr>
            <a:endParaRPr lang="en-US" dirty="0"/>
          </a:p>
        </p:txBody>
      </p:sp>
    </p:spTree>
    <p:extLst>
      <p:ext uri="{BB962C8B-B14F-4D97-AF65-F5344CB8AC3E}">
        <p14:creationId xmlns:p14="http://schemas.microsoft.com/office/powerpoint/2010/main" val="4020735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GHC Specials</a:t>
            </a:r>
            <a:endParaRPr lang="en-US" dirty="0"/>
          </a:p>
        </p:txBody>
      </p:sp>
      <p:sp>
        <p:nvSpPr>
          <p:cNvPr id="3" name="Subtitle 2"/>
          <p:cNvSpPr>
            <a:spLocks noGrp="1"/>
          </p:cNvSpPr>
          <p:nvPr>
            <p:ph type="subTitle" idx="1"/>
          </p:nvPr>
        </p:nvSpPr>
        <p:spPr>
          <a:xfrm>
            <a:off x="1371600" y="1961860"/>
            <a:ext cx="6400800" cy="3219739"/>
          </a:xfrm>
        </p:spPr>
        <p:txBody>
          <a:bodyPr/>
          <a:lstStyle/>
          <a:p>
            <a:r>
              <a:rPr lang="en-US" dirty="0">
                <a:solidFill>
                  <a:schemeClr val="tx1"/>
                </a:solidFill>
              </a:rPr>
              <a:t>1</a:t>
            </a:r>
            <a:r>
              <a:rPr lang="en-US" dirty="0" smtClean="0">
                <a:solidFill>
                  <a:schemeClr val="tx1"/>
                </a:solidFill>
              </a:rPr>
              <a:t>5</a:t>
            </a:r>
            <a:r>
              <a:rPr lang="en-US" dirty="0" smtClean="0">
                <a:solidFill>
                  <a:schemeClr val="tx1"/>
                </a:solidFill>
              </a:rPr>
              <a:t>% off All Complete Curriculum</a:t>
            </a:r>
          </a:p>
          <a:p>
            <a:r>
              <a:rPr lang="en-US" dirty="0" smtClean="0">
                <a:solidFill>
                  <a:schemeClr val="tx1"/>
                </a:solidFill>
              </a:rPr>
              <a:t>Free Shipping</a:t>
            </a:r>
          </a:p>
          <a:p>
            <a:r>
              <a:rPr lang="en-US" dirty="0" smtClean="0">
                <a:solidFill>
                  <a:schemeClr val="tx1"/>
                </a:solidFill>
              </a:rPr>
              <a:t>Best Sale of the Year</a:t>
            </a:r>
          </a:p>
        </p:txBody>
      </p:sp>
    </p:spTree>
    <p:extLst>
      <p:ext uri="{BB962C8B-B14F-4D97-AF65-F5344CB8AC3E}">
        <p14:creationId xmlns:p14="http://schemas.microsoft.com/office/powerpoint/2010/main" val="4070627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19200"/>
          </a:xfrm>
        </p:spPr>
        <p:txBody>
          <a:bodyPr/>
          <a:lstStyle/>
          <a:p>
            <a:r>
              <a:rPr lang="en-US" dirty="0" smtClean="0"/>
              <a:t>The Classical Historian</a:t>
            </a:r>
            <a:endParaRPr lang="en-US" dirty="0"/>
          </a:p>
        </p:txBody>
      </p:sp>
      <p:sp>
        <p:nvSpPr>
          <p:cNvPr id="3" name="Subtitle 2"/>
          <p:cNvSpPr>
            <a:spLocks noGrp="1"/>
          </p:cNvSpPr>
          <p:nvPr>
            <p:ph type="subTitle" idx="1"/>
          </p:nvPr>
        </p:nvSpPr>
        <p:spPr>
          <a:xfrm>
            <a:off x="457200" y="1752600"/>
            <a:ext cx="7734300" cy="4876800"/>
          </a:xfrm>
        </p:spPr>
        <p:txBody>
          <a:bodyPr/>
          <a:lstStyle/>
          <a:p>
            <a:pPr marL="457200" indent="-457200">
              <a:buFont typeface="Arial" panose="020B0604020202020204" pitchFamily="34" charset="0"/>
              <a:buChar char="•"/>
            </a:pPr>
            <a:r>
              <a:rPr lang="en-US" sz="3600" dirty="0" smtClean="0">
                <a:solidFill>
                  <a:schemeClr val="tx1"/>
                </a:solidFill>
              </a:rPr>
              <a:t>Online Classes for Grades 6-12</a:t>
            </a:r>
          </a:p>
          <a:p>
            <a:pPr marL="457200" indent="-457200">
              <a:buFont typeface="Arial" panose="020B0604020202020204" pitchFamily="34" charset="0"/>
              <a:buChar char="•"/>
            </a:pPr>
            <a:r>
              <a:rPr lang="en-US" sz="3600" dirty="0" smtClean="0">
                <a:solidFill>
                  <a:schemeClr val="tx1"/>
                </a:solidFill>
              </a:rPr>
              <a:t>Weekly Current Event from the Judeo-Christian Perspective via Email</a:t>
            </a:r>
            <a:endParaRPr lang="en-US" sz="3600" dirty="0">
              <a:solidFill>
                <a:schemeClr val="tx1"/>
              </a:solidFill>
            </a:endParaRPr>
          </a:p>
          <a:p>
            <a:pPr marL="457200" indent="-457200">
              <a:buFont typeface="Arial" panose="020B0604020202020204" pitchFamily="34" charset="0"/>
              <a:buChar char="•"/>
            </a:pPr>
            <a:r>
              <a:rPr lang="en-US" sz="3600" dirty="0" smtClean="0">
                <a:solidFill>
                  <a:schemeClr val="tx1"/>
                </a:solidFill>
              </a:rPr>
              <a:t>Games that make Learning History Fun for All Ages</a:t>
            </a:r>
          </a:p>
          <a:p>
            <a:pPr marL="457200" indent="-457200">
              <a:buFont typeface="Arial" panose="020B0604020202020204" pitchFamily="34" charset="0"/>
              <a:buChar char="•"/>
            </a:pPr>
            <a:r>
              <a:rPr lang="en-US" sz="3600" dirty="0" smtClean="0">
                <a:solidFill>
                  <a:schemeClr val="tx1"/>
                </a:solidFill>
              </a:rPr>
              <a:t>The Socratic Discussion in History</a:t>
            </a:r>
          </a:p>
          <a:p>
            <a:endParaRPr lang="en-US" sz="3600" dirty="0" smtClean="0">
              <a:solidFill>
                <a:schemeClr val="tx1"/>
              </a:solidFill>
            </a:endParaRPr>
          </a:p>
          <a:p>
            <a:pPr marL="457200" indent="-457200">
              <a:buFont typeface="Arial" panose="020B0604020202020204" pitchFamily="34" charset="0"/>
              <a:buChar char="•"/>
            </a:pPr>
            <a:r>
              <a:rPr lang="en-US" sz="3600" dirty="0" smtClean="0">
                <a:solidFill>
                  <a:schemeClr val="tx1"/>
                </a:solidFill>
                <a:hlinkClick r:id="rId2"/>
              </a:rPr>
              <a:t>www.classicalhistorian.com</a:t>
            </a:r>
            <a:r>
              <a:rPr lang="en-US" sz="3600" dirty="0" smtClean="0">
                <a:solidFill>
                  <a:schemeClr val="tx1"/>
                </a:solidFill>
              </a:rPr>
              <a:t> </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5029200"/>
            <a:ext cx="5486400" cy="838200"/>
          </a:xfrm>
        </p:spPr>
        <p:txBody>
          <a:bodyPr/>
          <a:lstStyle/>
          <a:p>
            <a:pPr algn="ctr" eaLnBrk="1" hangingPunct="1"/>
            <a:r>
              <a:rPr lang="en-US" sz="3600" dirty="0" smtClean="0"/>
              <a:t>The De </a:t>
            </a:r>
            <a:r>
              <a:rPr lang="en-US" sz="3600" dirty="0" err="1" smtClean="0"/>
              <a:t>Gree</a:t>
            </a:r>
            <a:r>
              <a:rPr lang="en-US" sz="3600" dirty="0" smtClean="0"/>
              <a:t> Family</a:t>
            </a:r>
            <a:br>
              <a:rPr lang="en-US" sz="3600" dirty="0" smtClean="0"/>
            </a:br>
            <a:endParaRPr lang="en-US" sz="1200" dirty="0" smtClean="0"/>
          </a:p>
        </p:txBody>
      </p:sp>
      <p:pic>
        <p:nvPicPr>
          <p:cNvPr id="3075" name="Picture Placeholder 11" descr="1.jpg"/>
          <p:cNvPicPr>
            <a:picLocks noGrp="1" noChangeAspect="1"/>
          </p:cNvPicPr>
          <p:nvPr>
            <p:ph type="pic" idx="1"/>
          </p:nvPr>
        </p:nvPicPr>
        <p:blipFill>
          <a:blip r:embed="rId3" cstate="print"/>
          <a:srcRect t="4906" b="4906"/>
          <a:stretch>
            <a:fillRect/>
          </a:stretch>
        </p:blipFill>
        <p:spPr>
          <a:xfrm>
            <a:off x="1905000" y="914400"/>
            <a:ext cx="5486400" cy="4111625"/>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762000" y="304801"/>
            <a:ext cx="7772400" cy="990600"/>
          </a:xfrm>
        </p:spPr>
        <p:txBody>
          <a:bodyPr/>
          <a:lstStyle/>
          <a:p>
            <a:pPr eaLnBrk="1" hangingPunct="1"/>
            <a:r>
              <a:rPr lang="en-US" dirty="0" smtClean="0"/>
              <a:t>My Inspiration</a:t>
            </a:r>
          </a:p>
        </p:txBody>
      </p:sp>
      <p:sp>
        <p:nvSpPr>
          <p:cNvPr id="24579" name="Subtitle 2"/>
          <p:cNvSpPr>
            <a:spLocks noGrp="1"/>
          </p:cNvSpPr>
          <p:nvPr>
            <p:ph type="subTitle" idx="1"/>
          </p:nvPr>
        </p:nvSpPr>
        <p:spPr>
          <a:xfrm>
            <a:off x="609600" y="1219200"/>
            <a:ext cx="7924800" cy="5410200"/>
          </a:xfrm>
        </p:spPr>
        <p:txBody>
          <a:bodyPr/>
          <a:lstStyle/>
          <a:p>
            <a:pPr algn="l" eaLnBrk="1" hangingPunct="1">
              <a:buFont typeface="Arial" pitchFamily="34" charset="0"/>
              <a:buChar char="•"/>
            </a:pPr>
            <a:r>
              <a:rPr lang="en-US" dirty="0" smtClean="0">
                <a:solidFill>
                  <a:schemeClr val="tx1"/>
                </a:solidFill>
              </a:rPr>
              <a:t>My Dad and a Large Family</a:t>
            </a:r>
          </a:p>
          <a:p>
            <a:pPr algn="l" eaLnBrk="1" hangingPunct="1">
              <a:buFont typeface="Arial" pitchFamily="34" charset="0"/>
              <a:buChar char="•"/>
            </a:pPr>
            <a:r>
              <a:rPr lang="en-US" dirty="0" smtClean="0">
                <a:solidFill>
                  <a:schemeClr val="tx1"/>
                </a:solidFill>
              </a:rPr>
              <a:t>Learning Czech, German, and History Abroad</a:t>
            </a:r>
          </a:p>
          <a:p>
            <a:pPr algn="l" eaLnBrk="1" hangingPunct="1">
              <a:buFont typeface="Arial" pitchFamily="34" charset="0"/>
              <a:buChar char="•"/>
            </a:pPr>
            <a:r>
              <a:rPr lang="en-US" dirty="0" smtClean="0">
                <a:solidFill>
                  <a:schemeClr val="tx1"/>
                </a:solidFill>
              </a:rPr>
              <a:t>22 Years of Teaching, 18 years of Parenting , and Mathew 5: the Call to Perfection</a:t>
            </a:r>
          </a:p>
          <a:p>
            <a:pPr algn="l" eaLnBrk="1" hangingPunct="1">
              <a:buFont typeface="Arial" pitchFamily="34" charset="0"/>
              <a:buChar char="•"/>
            </a:pPr>
            <a:r>
              <a:rPr lang="en-US" dirty="0" smtClean="0">
                <a:solidFill>
                  <a:schemeClr val="tx1"/>
                </a:solidFill>
              </a:rPr>
              <a:t>Books: Carl </a:t>
            </a:r>
            <a:r>
              <a:rPr lang="en-US" dirty="0" err="1" smtClean="0">
                <a:solidFill>
                  <a:schemeClr val="tx1"/>
                </a:solidFill>
              </a:rPr>
              <a:t>Gustavson</a:t>
            </a:r>
            <a:r>
              <a:rPr lang="en-US" dirty="0" smtClean="0">
                <a:solidFill>
                  <a:schemeClr val="tx1"/>
                </a:solidFill>
              </a:rPr>
              <a:t>  </a:t>
            </a:r>
            <a:r>
              <a:rPr lang="en-US" i="1" dirty="0" smtClean="0">
                <a:solidFill>
                  <a:schemeClr val="tx1"/>
                </a:solidFill>
              </a:rPr>
              <a:t>A Preface to History, </a:t>
            </a:r>
            <a:r>
              <a:rPr lang="en-US" dirty="0" smtClean="0">
                <a:solidFill>
                  <a:schemeClr val="tx1"/>
                </a:solidFill>
              </a:rPr>
              <a:t>Jacques Barzun </a:t>
            </a:r>
            <a:r>
              <a:rPr lang="en-US" i="1" dirty="0" smtClean="0">
                <a:solidFill>
                  <a:schemeClr val="tx1"/>
                </a:solidFill>
              </a:rPr>
              <a:t>The Modern Researcher</a:t>
            </a:r>
          </a:p>
          <a:p>
            <a:pPr algn="l" eaLnBrk="1" hangingPunct="1">
              <a:buFont typeface="Arial" pitchFamily="34" charset="0"/>
              <a:buChar char="•"/>
            </a:pPr>
            <a:r>
              <a:rPr lang="en-US" dirty="0" smtClean="0">
                <a:solidFill>
                  <a:schemeClr val="tx1"/>
                </a:solidFill>
              </a:rPr>
              <a:t>Lack of Critical Thinking Education in History</a:t>
            </a:r>
          </a:p>
          <a:p>
            <a:pPr algn="l" eaLnBrk="1" hangingPunct="1">
              <a:buFont typeface="Arial" pitchFamily="34" charset="0"/>
              <a:buChar char="•"/>
            </a:pPr>
            <a:r>
              <a:rPr lang="en-US" dirty="0" smtClean="0">
                <a:solidFill>
                  <a:schemeClr val="tx1"/>
                </a:solidFill>
              </a:rPr>
              <a:t>Modern Education: Indoctrination, not Teaching how to Recognize the Truth</a:t>
            </a:r>
          </a:p>
          <a:p>
            <a:pPr algn="l" eaLnBrk="1" hangingPunct="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981200"/>
          </a:xfrm>
        </p:spPr>
        <p:txBody>
          <a:bodyPr/>
          <a:lstStyle/>
          <a:p>
            <a:r>
              <a:rPr lang="en-US" dirty="0" smtClean="0"/>
              <a:t>Dorothy Sayers – Modern Proponent of Classical Education – A </a:t>
            </a:r>
            <a:r>
              <a:rPr lang="en-US" dirty="0" smtClean="0">
                <a:solidFill>
                  <a:srgbClr val="FF0000"/>
                </a:solidFill>
              </a:rPr>
              <a:t>Methodology</a:t>
            </a:r>
            <a:r>
              <a:rPr lang="en-US" dirty="0" smtClean="0"/>
              <a:t> of Learning </a:t>
            </a:r>
            <a:endParaRPr lang="en-US" dirty="0"/>
          </a:p>
        </p:txBody>
      </p:sp>
      <p:sp>
        <p:nvSpPr>
          <p:cNvPr id="3" name="Subtitle 2"/>
          <p:cNvSpPr>
            <a:spLocks noGrp="1"/>
          </p:cNvSpPr>
          <p:nvPr>
            <p:ph type="subTitle" idx="1"/>
          </p:nvPr>
        </p:nvSpPr>
        <p:spPr>
          <a:xfrm>
            <a:off x="1524000" y="2819400"/>
            <a:ext cx="6400800" cy="3657600"/>
          </a:xfrm>
        </p:spPr>
        <p:txBody>
          <a:bodyPr/>
          <a:lstStyle/>
          <a:p>
            <a:pPr lvl="1" algn="l" eaLnBrk="1" hangingPunct="1">
              <a:buFont typeface="Arial" pitchFamily="34" charset="0"/>
              <a:buChar char="•"/>
            </a:pPr>
            <a:r>
              <a:rPr lang="en-US" sz="3200" dirty="0" smtClean="0">
                <a:solidFill>
                  <a:schemeClr val="tx1"/>
                </a:solidFill>
              </a:rPr>
              <a:t>Grammar Stage – before age 12</a:t>
            </a:r>
          </a:p>
          <a:p>
            <a:pPr lvl="2" algn="l" eaLnBrk="1" hangingPunct="1">
              <a:buFont typeface="Arial" pitchFamily="34" charset="0"/>
              <a:buChar char="•"/>
            </a:pPr>
            <a:r>
              <a:rPr lang="en-US" dirty="0" smtClean="0">
                <a:solidFill>
                  <a:schemeClr val="tx1"/>
                </a:solidFill>
              </a:rPr>
              <a:t>Play Games, Eat Dinner Together, Talk With Your Children, Visit Museums</a:t>
            </a:r>
          </a:p>
          <a:p>
            <a:pPr lvl="1" algn="l" eaLnBrk="1" hangingPunct="1">
              <a:buFont typeface="Arial" pitchFamily="34" charset="0"/>
              <a:buChar char="•"/>
            </a:pPr>
            <a:r>
              <a:rPr lang="en-US" sz="3200" dirty="0" smtClean="0">
                <a:solidFill>
                  <a:schemeClr val="tx1"/>
                </a:solidFill>
              </a:rPr>
              <a:t>Dialectic, or Logic, Stage – from 11 - 13</a:t>
            </a:r>
          </a:p>
          <a:p>
            <a:pPr lvl="1" algn="l" eaLnBrk="1" hangingPunct="1">
              <a:buFont typeface="Arial" pitchFamily="34" charset="0"/>
              <a:buChar char="•"/>
            </a:pPr>
            <a:r>
              <a:rPr lang="en-US" sz="3200" dirty="0" smtClean="0">
                <a:solidFill>
                  <a:schemeClr val="tx1"/>
                </a:solidFill>
              </a:rPr>
              <a:t>Rhetoric Stage – from 14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868362"/>
          </a:xfrm>
        </p:spPr>
        <p:txBody>
          <a:bodyPr/>
          <a:lstStyle/>
          <a:p>
            <a:pPr eaLnBrk="1" hangingPunct="1"/>
            <a:r>
              <a:rPr lang="en-US" dirty="0" smtClean="0"/>
              <a:t>Classical Education in History </a:t>
            </a:r>
          </a:p>
        </p:txBody>
      </p:sp>
      <p:sp>
        <p:nvSpPr>
          <p:cNvPr id="3" name="Content Placeholder 2"/>
          <p:cNvSpPr>
            <a:spLocks noGrp="1"/>
          </p:cNvSpPr>
          <p:nvPr>
            <p:ph idx="1"/>
          </p:nvPr>
        </p:nvSpPr>
        <p:spPr>
          <a:xfrm>
            <a:off x="457200" y="1143000"/>
            <a:ext cx="8229600" cy="4724400"/>
          </a:xfrm>
        </p:spPr>
        <p:txBody>
          <a:bodyPr/>
          <a:lstStyle/>
          <a:p>
            <a:pPr eaLnBrk="1" hangingPunct="1"/>
            <a:r>
              <a:rPr lang="en-US" dirty="0" smtClean="0"/>
              <a:t>It is </a:t>
            </a:r>
            <a:r>
              <a:rPr lang="en-US" dirty="0" smtClean="0"/>
              <a:t>an </a:t>
            </a:r>
            <a:r>
              <a:rPr lang="en-US" dirty="0" smtClean="0">
                <a:solidFill>
                  <a:srgbClr val="FF0000"/>
                </a:solidFill>
              </a:rPr>
              <a:t>approach</a:t>
            </a:r>
            <a:r>
              <a:rPr lang="en-US" dirty="0" smtClean="0">
                <a:solidFill>
                  <a:srgbClr val="FF0000"/>
                </a:solidFill>
              </a:rPr>
              <a:t>, </a:t>
            </a:r>
            <a:r>
              <a:rPr lang="en-US" dirty="0" smtClean="0"/>
              <a:t>first implemented by Greek Historians Herodotus and Thucydides…</a:t>
            </a:r>
          </a:p>
          <a:p>
            <a:pPr marL="514350" indent="-514350">
              <a:buAutoNum type="arabicPeriod"/>
            </a:pPr>
            <a:r>
              <a:rPr lang="en-US" dirty="0" smtClean="0"/>
              <a:t>The Tools of the Historian</a:t>
            </a:r>
          </a:p>
          <a:p>
            <a:pPr marL="514350" indent="-514350">
              <a:buAutoNum type="arabicPeriod"/>
            </a:pPr>
            <a:r>
              <a:rPr lang="en-US" dirty="0" smtClean="0"/>
              <a:t>Open-Ended Questions</a:t>
            </a:r>
          </a:p>
          <a:p>
            <a:pPr marL="514350" indent="-514350">
              <a:buAutoNum type="arabicPeriod"/>
            </a:pPr>
            <a:r>
              <a:rPr lang="en-US" dirty="0" smtClean="0"/>
              <a:t>Research in Primary and Secondary Resources</a:t>
            </a:r>
          </a:p>
          <a:p>
            <a:pPr marL="514350" indent="-514350">
              <a:buAutoNum type="arabicPeriod"/>
            </a:pPr>
            <a:r>
              <a:rPr lang="en-US" dirty="0" smtClean="0"/>
              <a:t>The Socratic Discussion</a:t>
            </a:r>
          </a:p>
          <a:p>
            <a:pPr marL="514350" indent="-514350">
              <a:buAutoNum type="arabicPeriod"/>
            </a:pPr>
            <a:r>
              <a:rPr lang="en-US" dirty="0" smtClean="0"/>
              <a:t>The Analytical Writing Process</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838200" y="304801"/>
            <a:ext cx="7772400" cy="914400"/>
          </a:xfrm>
        </p:spPr>
        <p:txBody>
          <a:bodyPr/>
          <a:lstStyle/>
          <a:p>
            <a:pPr eaLnBrk="1" hangingPunct="1"/>
            <a:r>
              <a:rPr lang="en-US" sz="3200" b="1" dirty="0" smtClean="0"/>
              <a:t>1. The Tools of the Historian</a:t>
            </a:r>
          </a:p>
        </p:txBody>
      </p:sp>
      <p:sp>
        <p:nvSpPr>
          <p:cNvPr id="3" name="Subtitle 2"/>
          <p:cNvSpPr>
            <a:spLocks noGrp="1"/>
          </p:cNvSpPr>
          <p:nvPr>
            <p:ph type="subTitle" idx="1"/>
          </p:nvPr>
        </p:nvSpPr>
        <p:spPr>
          <a:xfrm>
            <a:off x="304800" y="1066800"/>
            <a:ext cx="8610600" cy="5181600"/>
          </a:xfrm>
        </p:spPr>
        <p:txBody>
          <a:bodyPr rtlCol="0">
            <a:normAutofit/>
          </a:bodyPr>
          <a:lstStyle/>
          <a:p>
            <a:pPr marL="971550" lvl="1" indent="-514350" algn="l" eaLnBrk="1" fontAlgn="auto" hangingPunct="1">
              <a:spcAft>
                <a:spcPts val="0"/>
              </a:spcAft>
              <a:defRPr/>
            </a:pPr>
            <a:r>
              <a:rPr lang="en-US" dirty="0" smtClean="0">
                <a:solidFill>
                  <a:schemeClr val="tx1"/>
                </a:solidFill>
              </a:rPr>
              <a:t>1. Opinion or Fact?	     2. Making Historical Judgment</a:t>
            </a:r>
          </a:p>
          <a:p>
            <a:pPr marL="971550" lvl="1" indent="-514350" algn="l" eaLnBrk="1" fontAlgn="auto" hangingPunct="1">
              <a:spcAft>
                <a:spcPts val="0"/>
              </a:spcAft>
              <a:defRPr/>
            </a:pPr>
            <a:r>
              <a:rPr lang="en-US" dirty="0" smtClean="0">
                <a:solidFill>
                  <a:schemeClr val="tx1"/>
                </a:solidFill>
              </a:rPr>
              <a:t>3. Supporting Evidence   4. Analyzing Primary and</a:t>
            </a:r>
          </a:p>
          <a:p>
            <a:pPr marL="971550" lvl="1" indent="-514350" algn="l" eaLnBrk="1" fontAlgn="auto" hangingPunct="1">
              <a:spcAft>
                <a:spcPts val="0"/>
              </a:spcAft>
              <a:defRPr/>
            </a:pPr>
            <a:r>
              <a:rPr lang="en-US" dirty="0" smtClean="0">
                <a:solidFill>
                  <a:schemeClr val="tx1"/>
                </a:solidFill>
              </a:rPr>
              <a:t>Secondary Sources	     5. Using Quotes</a:t>
            </a:r>
          </a:p>
          <a:p>
            <a:pPr marL="971550" lvl="1" indent="-514350" algn="l" eaLnBrk="1" fontAlgn="auto" hangingPunct="1">
              <a:spcAft>
                <a:spcPts val="0"/>
              </a:spcAft>
              <a:defRPr/>
            </a:pPr>
            <a:r>
              <a:rPr lang="en-US" dirty="0" smtClean="0">
                <a:solidFill>
                  <a:schemeClr val="tx1"/>
                </a:solidFill>
              </a:rPr>
              <a:t>6. Paraphrasing	                7. Prioritizing by Importance</a:t>
            </a:r>
          </a:p>
          <a:p>
            <a:pPr marL="971550" lvl="1" indent="-514350" algn="l" eaLnBrk="1" fontAlgn="auto" hangingPunct="1">
              <a:spcAft>
                <a:spcPts val="0"/>
              </a:spcAft>
              <a:defRPr/>
            </a:pPr>
            <a:r>
              <a:rPr lang="en-US" dirty="0" smtClean="0">
                <a:solidFill>
                  <a:schemeClr val="tx1"/>
                </a:solidFill>
              </a:rPr>
              <a:t>8. The Socratic Discussion   9. Cause and Effect</a:t>
            </a:r>
          </a:p>
          <a:p>
            <a:pPr marL="971550" lvl="1" indent="-514350" algn="l" eaLnBrk="1" fontAlgn="auto" hangingPunct="1">
              <a:spcAft>
                <a:spcPts val="0"/>
              </a:spcAft>
              <a:defRPr/>
            </a:pPr>
            <a:r>
              <a:rPr lang="en-US" dirty="0" smtClean="0">
                <a:solidFill>
                  <a:schemeClr val="tx1"/>
                </a:solidFill>
              </a:rPr>
              <a:t>10. Compare and Contrast    11. Change over Time</a:t>
            </a:r>
          </a:p>
          <a:p>
            <a:pPr lvl="1" algn="l" eaLnBrk="1" fontAlgn="auto" hangingPunct="1">
              <a:spcAft>
                <a:spcPts val="0"/>
              </a:spcAft>
              <a:defRPr/>
            </a:pPr>
            <a:r>
              <a:rPr lang="en-US" dirty="0" smtClean="0">
                <a:solidFill>
                  <a:schemeClr val="tx1"/>
                </a:solidFill>
              </a:rPr>
              <a:t>12. Writing Process: Thesis Statement, Conclusion, Topic Sentence, Closer, Outline, Rough Draft, Revising, Counter Argument</a:t>
            </a:r>
          </a:p>
          <a:p>
            <a:pPr lvl="1" algn="l" eaLnBrk="1" fontAlgn="auto" hangingPunct="1">
              <a:spcAft>
                <a:spcPts val="0"/>
              </a:spcAft>
              <a:buFont typeface="Arial" pitchFamily="34" charset="0"/>
              <a:buChar char="•"/>
              <a:defRPr/>
            </a:pPr>
            <a:endParaRPr lang="en-US" sz="1800" dirty="0" smtClean="0">
              <a:solidFill>
                <a:schemeClr val="tx1"/>
              </a:solidFill>
            </a:endParaRPr>
          </a:p>
          <a:p>
            <a:pPr lvl="1" algn="l" eaLnBrk="1" fontAlgn="auto" hangingPunct="1">
              <a:spcAft>
                <a:spcPts val="0"/>
              </a:spcAft>
              <a:buFont typeface="Arial" pitchFamily="34" charset="0"/>
              <a:buNone/>
              <a:defRPr/>
            </a:pPr>
            <a:endParaRPr lang="en-US" sz="1800" dirty="0" smtClean="0">
              <a:solidFill>
                <a:schemeClr val="tx1"/>
              </a:solidFill>
            </a:endParaRPr>
          </a:p>
          <a:p>
            <a:pPr lvl="1" algn="l" eaLnBrk="1" fontAlgn="auto" hangingPunct="1">
              <a:spcAft>
                <a:spcPts val="0"/>
              </a:spcAft>
              <a:buFont typeface="Arial" pitchFamily="34" charset="0"/>
              <a:buNone/>
              <a:defRPr/>
            </a:pPr>
            <a:endParaRPr lang="en-US" sz="1800" dirty="0" smtClean="0">
              <a:solidFill>
                <a:schemeClr val="tx1"/>
              </a:solidFill>
            </a:endParaRPr>
          </a:p>
          <a:p>
            <a:pPr algn="l"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dirty="0" smtClean="0"/>
              <a:t>Tool #1: Fact, or Opinion</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en-US" dirty="0" smtClean="0"/>
              <a:t>A </a:t>
            </a:r>
            <a:r>
              <a:rPr lang="en-US" b="1" dirty="0" smtClean="0"/>
              <a:t>fact</a:t>
            </a:r>
            <a:r>
              <a:rPr lang="en-US" dirty="0" smtClean="0"/>
              <a:t> in history is a statement that is accepted as true. A fact often refers to a date, a person, or a document.  For example, “The Declaration of Independence was written and signed in 1776.”  We know this happened because we have the original document, the men who wrote and signed this document wrote about it, and observers wrote about it as well.  There is no doubt in anybody’s mind whether the facts in this statement are true.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smtClean="0"/>
              <a:t>Fact or Opinion?</a:t>
            </a:r>
          </a:p>
        </p:txBody>
      </p:sp>
      <p:sp>
        <p:nvSpPr>
          <p:cNvPr id="30723" name="Content Placeholder 2"/>
          <p:cNvSpPr>
            <a:spLocks noGrp="1"/>
          </p:cNvSpPr>
          <p:nvPr>
            <p:ph idx="1"/>
          </p:nvPr>
        </p:nvSpPr>
        <p:spPr/>
        <p:txBody>
          <a:bodyPr/>
          <a:lstStyle/>
          <a:p>
            <a:pPr eaLnBrk="1" hangingPunct="1"/>
            <a:r>
              <a:rPr lang="en-US" smtClean="0"/>
              <a:t>An </a:t>
            </a:r>
            <a:r>
              <a:rPr lang="en-US" b="1" smtClean="0"/>
              <a:t>opinion</a:t>
            </a:r>
            <a:r>
              <a:rPr lang="en-US" smtClean="0"/>
              <a:t> is an expression of somebody’s ideas and is debatable. Opinions that are based on facts and good reasoning are stronger than opinions not based on facts.  In history, opinions alone tend to be less persuasive than when a person supports his opinions with facts.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Fact or Opinion?</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US" b="1" dirty="0" smtClean="0"/>
              <a:t>Opinion or Fact?</a:t>
            </a:r>
            <a:endParaRPr lang="en-US" dirty="0" smtClean="0"/>
          </a:p>
          <a:p>
            <a:pPr eaLnBrk="1" fontAlgn="auto" hangingPunct="1">
              <a:spcAft>
                <a:spcPts val="0"/>
              </a:spcAft>
              <a:buFont typeface="Arial" pitchFamily="34" charset="0"/>
              <a:buChar char="•"/>
              <a:defRPr/>
            </a:pPr>
            <a:r>
              <a:rPr lang="en-US" dirty="0" smtClean="0"/>
              <a:t>1. </a:t>
            </a:r>
            <a:r>
              <a:rPr lang="en-US" u="sng" dirty="0" smtClean="0"/>
              <a:t>		</a:t>
            </a:r>
            <a:r>
              <a:rPr lang="en-US" dirty="0" smtClean="0"/>
              <a:t>Life for early man was more peaceful than our life today.	</a:t>
            </a:r>
          </a:p>
          <a:p>
            <a:pPr eaLnBrk="1" fontAlgn="auto" hangingPunct="1">
              <a:spcAft>
                <a:spcPts val="0"/>
              </a:spcAft>
              <a:buFont typeface="Arial" pitchFamily="34" charset="0"/>
              <a:buChar char="•"/>
              <a:defRPr/>
            </a:pPr>
            <a:r>
              <a:rPr lang="en-US" dirty="0" smtClean="0"/>
              <a:t>2. </a:t>
            </a:r>
            <a:r>
              <a:rPr lang="en-US" u="sng" dirty="0" smtClean="0"/>
              <a:t>		</a:t>
            </a:r>
            <a:r>
              <a:rPr lang="en-US" dirty="0" smtClean="0"/>
              <a:t>Teachers who are nice don’t assign homework.</a:t>
            </a:r>
          </a:p>
          <a:p>
            <a:pPr eaLnBrk="1" fontAlgn="auto" hangingPunct="1">
              <a:spcAft>
                <a:spcPts val="0"/>
              </a:spcAft>
              <a:buFont typeface="Arial" pitchFamily="34" charset="0"/>
              <a:buChar char="•"/>
              <a:defRPr/>
            </a:pPr>
            <a:r>
              <a:rPr lang="en-US" dirty="0" smtClean="0"/>
              <a:t>3. </a:t>
            </a:r>
            <a:r>
              <a:rPr lang="en-US" u="sng" dirty="0" smtClean="0"/>
              <a:t>		</a:t>
            </a:r>
            <a:r>
              <a:rPr lang="en-US" dirty="0" smtClean="0"/>
              <a:t>Almost everybody’s favorite food is pizza.</a:t>
            </a:r>
          </a:p>
          <a:p>
            <a:pPr eaLnBrk="1" fontAlgn="auto" hangingPunct="1">
              <a:spcAft>
                <a:spcPts val="0"/>
              </a:spcAft>
              <a:buFont typeface="Arial" pitchFamily="34" charset="0"/>
              <a:buChar char="•"/>
              <a:defRPr/>
            </a:pPr>
            <a:r>
              <a:rPr lang="en-US" dirty="0" smtClean="0"/>
              <a:t>4. </a:t>
            </a:r>
            <a:r>
              <a:rPr lang="en-US" u="sng" dirty="0" smtClean="0"/>
              <a:t>		</a:t>
            </a:r>
            <a:r>
              <a:rPr lang="en-US" dirty="0" smtClean="0"/>
              <a:t>Mesopotamia means “the land between two rivers.”</a:t>
            </a:r>
          </a:p>
          <a:p>
            <a:pPr eaLnBrk="1" fontAlgn="auto" hangingPunct="1">
              <a:spcAft>
                <a:spcPts val="0"/>
              </a:spcAft>
              <a:buFont typeface="Arial" pitchFamily="34" charset="0"/>
              <a:buChar char="•"/>
              <a:defRPr/>
            </a:pPr>
            <a:r>
              <a:rPr lang="en-US" dirty="0" smtClean="0"/>
              <a:t>5. </a:t>
            </a:r>
            <a:r>
              <a:rPr lang="en-US" u="sng" dirty="0" smtClean="0"/>
              <a:t>		 </a:t>
            </a:r>
            <a:r>
              <a:rPr lang="en-US" dirty="0" smtClean="0"/>
              <a:t>The Declaration of Independence was signed in 1776.</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2427</TotalTime>
  <Words>753</Words>
  <Application>Microsoft Office PowerPoint</Application>
  <PresentationFormat>On-screen Show (4:3)</PresentationFormat>
  <Paragraphs>119</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How to Teach History in Five Easy Steps </vt:lpstr>
      <vt:lpstr>The De Gree Family </vt:lpstr>
      <vt:lpstr>My Inspiration</vt:lpstr>
      <vt:lpstr>Dorothy Sayers – Modern Proponent of Classical Education – A Methodology of Learning </vt:lpstr>
      <vt:lpstr>Classical Education in History </vt:lpstr>
      <vt:lpstr>1. The Tools of the Historian</vt:lpstr>
      <vt:lpstr>Tool #1: Fact, or Opinion</vt:lpstr>
      <vt:lpstr>Fact or Opinion?</vt:lpstr>
      <vt:lpstr>Fact or Opinion?</vt:lpstr>
      <vt:lpstr>2. Open-Ended Questions Question Types of the Historian</vt:lpstr>
      <vt:lpstr>Questions: Influences of History  (Barzun and Gustavson)</vt:lpstr>
      <vt:lpstr>Open-Ended History Questions</vt:lpstr>
      <vt:lpstr>3. Research</vt:lpstr>
      <vt:lpstr>4. The Socratic Discussion</vt:lpstr>
      <vt:lpstr>5. Analytical Writing Lessons</vt:lpstr>
      <vt:lpstr>Teacher’s Role: Experts Need Not Apply</vt:lpstr>
      <vt:lpstr>What the Classical Historian Recommends…</vt:lpstr>
      <vt:lpstr>GHC Specials</vt:lpstr>
      <vt:lpstr>The Classical Historian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Socratic Discussion in History and English</dc:title>
  <dc:creator>John De Gree</dc:creator>
  <cp:lastModifiedBy>John De Gree</cp:lastModifiedBy>
  <cp:revision>233</cp:revision>
  <dcterms:created xsi:type="dcterms:W3CDTF">2011-02-28T18:01:05Z</dcterms:created>
  <dcterms:modified xsi:type="dcterms:W3CDTF">2015-06-18T23:31:10Z</dcterms:modified>
</cp:coreProperties>
</file>